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2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39" algn="l" defTabSz="9142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78" algn="l" defTabSz="9142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17" algn="l" defTabSz="9142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55" algn="l" defTabSz="9142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94" algn="l" defTabSz="9142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33" algn="l" defTabSz="9142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972" algn="l" defTabSz="9142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11" algn="l" defTabSz="9142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78" autoAdjust="0"/>
    <p:restoredTop sz="86380" autoAdjust="0"/>
  </p:normalViewPr>
  <p:slideViewPr>
    <p:cSldViewPr>
      <p:cViewPr varScale="1">
        <p:scale>
          <a:sx n="73" d="100"/>
          <a:sy n="73" d="100"/>
        </p:scale>
        <p:origin x="-954" y="-102"/>
      </p:cViewPr>
      <p:guideLst>
        <p:guide orient="horz" pos="2160"/>
        <p:guide pos="2881"/>
      </p:guideLst>
    </p:cSldViewPr>
  </p:slideViewPr>
  <p:outlineViewPr>
    <p:cViewPr>
      <p:scale>
        <a:sx n="33" d="100"/>
        <a:sy n="33" d="100"/>
      </p:scale>
      <p:origin x="21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1" y="2130429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5EAD7-E9F6-4541-9C24-BDB3B265A7D8}" type="datetimeFigureOut">
              <a:rPr lang="pt-BR" smtClean="0"/>
              <a:t>17/03/2016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76655-0319-41DF-ACDA-9D574344217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5EAD7-E9F6-4541-9C24-BDB3B265A7D8}" type="datetimeFigureOut">
              <a:rPr lang="pt-BR" smtClean="0"/>
              <a:t>17/03/2016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76655-0319-41DF-ACDA-9D574344217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1" y="274642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1" y="274642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5EAD7-E9F6-4541-9C24-BDB3B265A7D8}" type="datetimeFigureOut">
              <a:rPr lang="pt-BR" smtClean="0"/>
              <a:t>17/03/2016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76655-0319-41DF-ACDA-9D574344217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5EAD7-E9F6-4541-9C24-BDB3B265A7D8}" type="datetimeFigureOut">
              <a:rPr lang="pt-BR" smtClean="0"/>
              <a:t>17/03/2016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76655-0319-41DF-ACDA-9D574344217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4" y="440690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4" y="290671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3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7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5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97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1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5EAD7-E9F6-4541-9C24-BDB3B265A7D8}" type="datetimeFigureOut">
              <a:rPr lang="pt-BR" smtClean="0"/>
              <a:t>17/03/2016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76655-0319-41DF-ACDA-9D574344217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2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5EAD7-E9F6-4541-9C24-BDB3B265A7D8}" type="datetimeFigureOut">
              <a:rPr lang="pt-BR" smtClean="0"/>
              <a:t>17/03/2016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76655-0319-41DF-ACDA-9D574344217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9" indent="0">
              <a:buNone/>
              <a:defRPr sz="2000" b="1"/>
            </a:lvl2pPr>
            <a:lvl3pPr marL="914278" indent="0">
              <a:buNone/>
              <a:defRPr sz="1800" b="1"/>
            </a:lvl3pPr>
            <a:lvl4pPr marL="1371417" indent="0">
              <a:buNone/>
              <a:defRPr sz="1600" b="1"/>
            </a:lvl4pPr>
            <a:lvl5pPr marL="1828555" indent="0">
              <a:buNone/>
              <a:defRPr sz="1600" b="1"/>
            </a:lvl5pPr>
            <a:lvl6pPr marL="2285694" indent="0">
              <a:buNone/>
              <a:defRPr sz="1600" b="1"/>
            </a:lvl6pPr>
            <a:lvl7pPr marL="2742833" indent="0">
              <a:buNone/>
              <a:defRPr sz="1600" b="1"/>
            </a:lvl7pPr>
            <a:lvl8pPr marL="3199972" indent="0">
              <a:buNone/>
              <a:defRPr sz="1600" b="1"/>
            </a:lvl8pPr>
            <a:lvl9pPr marL="3657111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9" indent="0">
              <a:buNone/>
              <a:defRPr sz="2000" b="1"/>
            </a:lvl2pPr>
            <a:lvl3pPr marL="914278" indent="0">
              <a:buNone/>
              <a:defRPr sz="1800" b="1"/>
            </a:lvl3pPr>
            <a:lvl4pPr marL="1371417" indent="0">
              <a:buNone/>
              <a:defRPr sz="1600" b="1"/>
            </a:lvl4pPr>
            <a:lvl5pPr marL="1828555" indent="0">
              <a:buNone/>
              <a:defRPr sz="1600" b="1"/>
            </a:lvl5pPr>
            <a:lvl6pPr marL="2285694" indent="0">
              <a:buNone/>
              <a:defRPr sz="1600" b="1"/>
            </a:lvl6pPr>
            <a:lvl7pPr marL="2742833" indent="0">
              <a:buNone/>
              <a:defRPr sz="1600" b="1"/>
            </a:lvl7pPr>
            <a:lvl8pPr marL="3199972" indent="0">
              <a:buNone/>
              <a:defRPr sz="1600" b="1"/>
            </a:lvl8pPr>
            <a:lvl9pPr marL="3657111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5EAD7-E9F6-4541-9C24-BDB3B265A7D8}" type="datetimeFigureOut">
              <a:rPr lang="pt-BR" smtClean="0"/>
              <a:t>17/03/2016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76655-0319-41DF-ACDA-9D574344217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5EAD7-E9F6-4541-9C24-BDB3B265A7D8}" type="datetimeFigureOut">
              <a:rPr lang="pt-BR" smtClean="0"/>
              <a:t>17/03/2016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76655-0319-41DF-ACDA-9D574344217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5EAD7-E9F6-4541-9C24-BDB3B265A7D8}" type="datetimeFigureOut">
              <a:rPr lang="pt-BR" smtClean="0"/>
              <a:t>17/03/2016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76655-0319-41DF-ACDA-9D574344217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4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4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39" indent="0">
              <a:buNone/>
              <a:defRPr sz="1200"/>
            </a:lvl2pPr>
            <a:lvl3pPr marL="914278" indent="0">
              <a:buNone/>
              <a:defRPr sz="1000"/>
            </a:lvl3pPr>
            <a:lvl4pPr marL="1371417" indent="0">
              <a:buNone/>
              <a:defRPr sz="900"/>
            </a:lvl4pPr>
            <a:lvl5pPr marL="1828555" indent="0">
              <a:buNone/>
              <a:defRPr sz="900"/>
            </a:lvl5pPr>
            <a:lvl6pPr marL="2285694" indent="0">
              <a:buNone/>
              <a:defRPr sz="900"/>
            </a:lvl6pPr>
            <a:lvl7pPr marL="2742833" indent="0">
              <a:buNone/>
              <a:defRPr sz="900"/>
            </a:lvl7pPr>
            <a:lvl8pPr marL="3199972" indent="0">
              <a:buNone/>
              <a:defRPr sz="900"/>
            </a:lvl8pPr>
            <a:lvl9pPr marL="3657111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5EAD7-E9F6-4541-9C24-BDB3B265A7D8}" type="datetimeFigureOut">
              <a:rPr lang="pt-BR" smtClean="0"/>
              <a:t>17/03/2016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76655-0319-41DF-ACDA-9D574344217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39" indent="0">
              <a:buNone/>
              <a:defRPr sz="2800"/>
            </a:lvl2pPr>
            <a:lvl3pPr marL="914278" indent="0">
              <a:buNone/>
              <a:defRPr sz="2400"/>
            </a:lvl3pPr>
            <a:lvl4pPr marL="1371417" indent="0">
              <a:buNone/>
              <a:defRPr sz="2000"/>
            </a:lvl4pPr>
            <a:lvl5pPr marL="1828555" indent="0">
              <a:buNone/>
              <a:defRPr sz="2000"/>
            </a:lvl5pPr>
            <a:lvl6pPr marL="2285694" indent="0">
              <a:buNone/>
              <a:defRPr sz="2000"/>
            </a:lvl6pPr>
            <a:lvl7pPr marL="2742833" indent="0">
              <a:buNone/>
              <a:defRPr sz="2000"/>
            </a:lvl7pPr>
            <a:lvl8pPr marL="3199972" indent="0">
              <a:buNone/>
              <a:defRPr sz="2000"/>
            </a:lvl8pPr>
            <a:lvl9pPr marL="3657111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39" indent="0">
              <a:buNone/>
              <a:defRPr sz="1200"/>
            </a:lvl2pPr>
            <a:lvl3pPr marL="914278" indent="0">
              <a:buNone/>
              <a:defRPr sz="1000"/>
            </a:lvl3pPr>
            <a:lvl4pPr marL="1371417" indent="0">
              <a:buNone/>
              <a:defRPr sz="900"/>
            </a:lvl4pPr>
            <a:lvl5pPr marL="1828555" indent="0">
              <a:buNone/>
              <a:defRPr sz="900"/>
            </a:lvl5pPr>
            <a:lvl6pPr marL="2285694" indent="0">
              <a:buNone/>
              <a:defRPr sz="900"/>
            </a:lvl6pPr>
            <a:lvl7pPr marL="2742833" indent="0">
              <a:buNone/>
              <a:defRPr sz="900"/>
            </a:lvl7pPr>
            <a:lvl8pPr marL="3199972" indent="0">
              <a:buNone/>
              <a:defRPr sz="900"/>
            </a:lvl8pPr>
            <a:lvl9pPr marL="3657111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5EAD7-E9F6-4541-9C24-BDB3B265A7D8}" type="datetimeFigureOut">
              <a:rPr lang="pt-BR" smtClean="0"/>
              <a:t>17/03/2016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76655-0319-41DF-ACDA-9D574344217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1" y="274639"/>
            <a:ext cx="8229600" cy="1143000"/>
          </a:xfrm>
          <a:prstGeom prst="rect">
            <a:avLst/>
          </a:prstGeom>
        </p:spPr>
        <p:txBody>
          <a:bodyPr vert="horz" lIns="91428" tIns="45714" rIns="91428" bIns="45714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1" y="1600201"/>
            <a:ext cx="8229600" cy="4525963"/>
          </a:xfrm>
          <a:prstGeom prst="rect">
            <a:avLst/>
          </a:prstGeom>
        </p:spPr>
        <p:txBody>
          <a:bodyPr vert="horz" lIns="91428" tIns="45714" rIns="91428" bIns="45714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1" y="6356354"/>
            <a:ext cx="2133600" cy="365125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5EAD7-E9F6-4541-9C24-BDB3B265A7D8}" type="datetimeFigureOut">
              <a:rPr lang="pt-BR" smtClean="0"/>
              <a:t>17/03/2016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1" y="6356354"/>
            <a:ext cx="2895600" cy="365125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1" y="6356354"/>
            <a:ext cx="2133600" cy="365125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76655-0319-41DF-ACDA-9D574344217B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278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54" indent="-342854" algn="l" defTabSz="91427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51" indent="-285712" algn="l" defTabSz="914278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48" indent="-228570" algn="l" defTabSz="914278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86" indent="-228570" algn="l" defTabSz="914278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25" indent="-228570" algn="l" defTabSz="914278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64" indent="-228570" algn="l" defTabSz="9142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03" indent="-228570" algn="l" defTabSz="9142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42" indent="-228570" algn="l" defTabSz="9142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81" indent="-228570" algn="l" defTabSz="9142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2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9" algn="l" defTabSz="9142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8" algn="l" defTabSz="9142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17" algn="l" defTabSz="9142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55" algn="l" defTabSz="9142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94" algn="l" defTabSz="9142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33" algn="l" defTabSz="9142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72" algn="l" defTabSz="9142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11" algn="l" defTabSz="9142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luxograma: Terminação 11"/>
          <p:cNvSpPr/>
          <p:nvPr/>
        </p:nvSpPr>
        <p:spPr>
          <a:xfrm>
            <a:off x="214283" y="0"/>
            <a:ext cx="1285884" cy="500067"/>
          </a:xfrm>
          <a:prstGeom prst="flowChartTermina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8" tIns="45714" rIns="91428" bIns="45714" rtlCol="0" anchor="ctr"/>
          <a:lstStyle/>
          <a:p>
            <a:pPr algn="ctr"/>
            <a:r>
              <a:rPr lang="pt-BR" dirty="0" smtClean="0"/>
              <a:t>Calibração</a:t>
            </a:r>
            <a:endParaRPr lang="pt-BR" dirty="0"/>
          </a:p>
        </p:txBody>
      </p:sp>
      <p:cxnSp>
        <p:nvCxnSpPr>
          <p:cNvPr id="14" name="Conector de seta reta 13"/>
          <p:cNvCxnSpPr/>
          <p:nvPr/>
        </p:nvCxnSpPr>
        <p:spPr>
          <a:xfrm rot="5400000">
            <a:off x="464317" y="750076"/>
            <a:ext cx="500860" cy="7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Fluxograma: Terminação 15"/>
          <p:cNvSpPr/>
          <p:nvPr/>
        </p:nvSpPr>
        <p:spPr>
          <a:xfrm>
            <a:off x="4" y="1071545"/>
            <a:ext cx="1785951" cy="785819"/>
          </a:xfrm>
          <a:prstGeom prst="flowChartTermina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8" tIns="45714" rIns="91428" bIns="45714" rtlCol="0" anchor="ctr"/>
          <a:lstStyle/>
          <a:p>
            <a:pPr algn="ctr"/>
            <a:r>
              <a:rPr lang="pt-BR" sz="1400" dirty="0"/>
              <a:t>Massa de cada </a:t>
            </a:r>
            <a:r>
              <a:rPr lang="pt-BR" sz="1400" dirty="0" err="1"/>
              <a:t>picnômetro</a:t>
            </a:r>
            <a:r>
              <a:rPr lang="pt-BR" sz="1400" dirty="0"/>
              <a:t> vazio com a tampa (</a:t>
            </a:r>
            <a:r>
              <a:rPr lang="pt-BR" sz="1400" dirty="0" err="1"/>
              <a:t>m</a:t>
            </a:r>
            <a:r>
              <a:rPr lang="pt-BR" sz="1200" dirty="0" err="1"/>
              <a:t>p</a:t>
            </a:r>
            <a:r>
              <a:rPr lang="pt-BR" sz="1400" dirty="0"/>
              <a:t>)</a:t>
            </a:r>
          </a:p>
        </p:txBody>
      </p:sp>
      <p:cxnSp>
        <p:nvCxnSpPr>
          <p:cNvPr id="18" name="Conector de seta reta 17"/>
          <p:cNvCxnSpPr/>
          <p:nvPr/>
        </p:nvCxnSpPr>
        <p:spPr>
          <a:xfrm rot="5400000">
            <a:off x="715143" y="1999446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Fluxograma: Terminação 18"/>
          <p:cNvSpPr/>
          <p:nvPr/>
        </p:nvSpPr>
        <p:spPr>
          <a:xfrm>
            <a:off x="0" y="2214555"/>
            <a:ext cx="1714512" cy="642943"/>
          </a:xfrm>
          <a:prstGeom prst="flowChartTermina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8" tIns="45714" rIns="91428" bIns="45714" rtlCol="0" anchor="ctr"/>
          <a:lstStyle/>
          <a:p>
            <a:pPr algn="ctr"/>
            <a:r>
              <a:rPr lang="pt-BR" sz="1400" dirty="0"/>
              <a:t>Encher os </a:t>
            </a:r>
            <a:r>
              <a:rPr lang="pt-BR" sz="1400" dirty="0" err="1"/>
              <a:t>picnômetros</a:t>
            </a:r>
            <a:r>
              <a:rPr lang="pt-BR" sz="1400" dirty="0"/>
              <a:t> com água.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642913" y="571483"/>
            <a:ext cx="928695" cy="276987"/>
          </a:xfrm>
          <a:prstGeom prst="rect">
            <a:avLst/>
          </a:prstGeom>
          <a:noFill/>
        </p:spPr>
        <p:txBody>
          <a:bodyPr wrap="square" lIns="91428" tIns="45714" rIns="91428" bIns="45714" rtlCol="0">
            <a:spAutoFit/>
          </a:bodyPr>
          <a:lstStyle/>
          <a:p>
            <a:r>
              <a:rPr lang="pt-BR" sz="1200" dirty="0"/>
              <a:t>Determinar</a:t>
            </a:r>
          </a:p>
        </p:txBody>
      </p:sp>
      <p:cxnSp>
        <p:nvCxnSpPr>
          <p:cNvPr id="22" name="Conector de seta reta 21"/>
          <p:cNvCxnSpPr>
            <a:stCxn id="19" idx="2"/>
          </p:cNvCxnSpPr>
          <p:nvPr/>
        </p:nvCxnSpPr>
        <p:spPr>
          <a:xfrm rot="5400000">
            <a:off x="607224" y="3107530"/>
            <a:ext cx="50006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CaixaDeTexto 22"/>
          <p:cNvSpPr txBox="1"/>
          <p:nvPr/>
        </p:nvSpPr>
        <p:spPr>
          <a:xfrm>
            <a:off x="785787" y="2857501"/>
            <a:ext cx="1000132" cy="461653"/>
          </a:xfrm>
          <a:prstGeom prst="rect">
            <a:avLst/>
          </a:prstGeom>
          <a:noFill/>
        </p:spPr>
        <p:txBody>
          <a:bodyPr wrap="square" lIns="91428" tIns="45714" rIns="91428" bIns="45714" rtlCol="0">
            <a:spAutoFit/>
          </a:bodyPr>
          <a:lstStyle/>
          <a:p>
            <a:r>
              <a:rPr lang="pt-BR" sz="1200" dirty="0"/>
              <a:t>Anotar a temperatura</a:t>
            </a:r>
          </a:p>
        </p:txBody>
      </p:sp>
      <p:sp>
        <p:nvSpPr>
          <p:cNvPr id="24" name="Fluxograma: Terminação 23"/>
          <p:cNvSpPr/>
          <p:nvPr/>
        </p:nvSpPr>
        <p:spPr>
          <a:xfrm>
            <a:off x="2" y="3429002"/>
            <a:ext cx="1928827" cy="642943"/>
          </a:xfrm>
          <a:prstGeom prst="flowChartTermina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8" tIns="45714" rIns="91428" bIns="45714" rtlCol="0" anchor="ctr"/>
          <a:lstStyle/>
          <a:p>
            <a:pPr algn="ctr"/>
            <a:r>
              <a:rPr lang="pt-BR" sz="1300" dirty="0"/>
              <a:t>Determinar a massa de cada </a:t>
            </a:r>
            <a:r>
              <a:rPr lang="pt-BR" sz="1300" dirty="0" err="1"/>
              <a:t>picnômetro</a:t>
            </a:r>
            <a:r>
              <a:rPr lang="pt-BR" sz="1300" dirty="0"/>
              <a:t> cheio com água  m</a:t>
            </a:r>
            <a:r>
              <a:rPr lang="pt-BR" sz="1200" dirty="0"/>
              <a:t>(p+a)</a:t>
            </a:r>
          </a:p>
        </p:txBody>
      </p:sp>
      <p:cxnSp>
        <p:nvCxnSpPr>
          <p:cNvPr id="26" name="Conector de seta reta 25"/>
          <p:cNvCxnSpPr/>
          <p:nvPr/>
        </p:nvCxnSpPr>
        <p:spPr>
          <a:xfrm rot="5400000">
            <a:off x="822302" y="4249745"/>
            <a:ext cx="357191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Fluxograma: Terminação 26"/>
          <p:cNvSpPr/>
          <p:nvPr/>
        </p:nvSpPr>
        <p:spPr>
          <a:xfrm>
            <a:off x="142847" y="4500570"/>
            <a:ext cx="1928827" cy="642943"/>
          </a:xfrm>
          <a:prstGeom prst="flowChartTermina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8" tIns="45714" rIns="91428" bIns="45714" rtlCol="0" anchor="ctr"/>
          <a:lstStyle/>
          <a:p>
            <a:pPr algn="ctr"/>
            <a:r>
              <a:rPr lang="pt-BR" sz="1400" dirty="0"/>
              <a:t>Achar a densidade da água em função da temperatura</a:t>
            </a:r>
          </a:p>
        </p:txBody>
      </p:sp>
      <p:cxnSp>
        <p:nvCxnSpPr>
          <p:cNvPr id="29" name="Conector de seta reta 28"/>
          <p:cNvCxnSpPr/>
          <p:nvPr/>
        </p:nvCxnSpPr>
        <p:spPr>
          <a:xfrm rot="5400000">
            <a:off x="822302" y="5321314"/>
            <a:ext cx="357191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Fluxograma: Terminação 29"/>
          <p:cNvSpPr/>
          <p:nvPr/>
        </p:nvSpPr>
        <p:spPr>
          <a:xfrm>
            <a:off x="214285" y="5572141"/>
            <a:ext cx="1785951" cy="500067"/>
          </a:xfrm>
          <a:prstGeom prst="flowChartTermina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8" tIns="45714" rIns="91428" bIns="45714" rtlCol="0" anchor="ctr"/>
          <a:lstStyle/>
          <a:p>
            <a:pPr algn="ctr"/>
            <a:r>
              <a:rPr lang="pt-BR" sz="1400" dirty="0"/>
              <a:t>Calcule o volume do </a:t>
            </a:r>
            <a:r>
              <a:rPr lang="pt-BR" sz="1400" dirty="0" err="1"/>
              <a:t>picnômetro</a:t>
            </a:r>
            <a:endParaRPr lang="pt-BR" sz="1400" dirty="0"/>
          </a:p>
        </p:txBody>
      </p:sp>
      <p:cxnSp>
        <p:nvCxnSpPr>
          <p:cNvPr id="32" name="Conector de seta reta 31"/>
          <p:cNvCxnSpPr>
            <a:stCxn id="30" idx="3"/>
          </p:cNvCxnSpPr>
          <p:nvPr/>
        </p:nvCxnSpPr>
        <p:spPr>
          <a:xfrm flipV="1">
            <a:off x="2000236" y="5786458"/>
            <a:ext cx="357191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Fluxograma: Terminação 37"/>
          <p:cNvSpPr/>
          <p:nvPr/>
        </p:nvSpPr>
        <p:spPr>
          <a:xfrm>
            <a:off x="2357424" y="5572140"/>
            <a:ext cx="1428760" cy="857256"/>
          </a:xfrm>
          <a:prstGeom prst="flowChartTermina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8" tIns="45714" rIns="91428" bIns="45714" rtlCol="0" anchor="ctr"/>
          <a:lstStyle/>
          <a:p>
            <a:pPr algn="ctr"/>
            <a:r>
              <a:rPr lang="pt-BR" sz="1400" dirty="0"/>
              <a:t>Preparar amostra de solução água-etanol</a:t>
            </a:r>
          </a:p>
        </p:txBody>
      </p:sp>
      <p:sp>
        <p:nvSpPr>
          <p:cNvPr id="41" name="Fluxograma: Terminação 40"/>
          <p:cNvSpPr/>
          <p:nvPr/>
        </p:nvSpPr>
        <p:spPr>
          <a:xfrm>
            <a:off x="4214812" y="5715017"/>
            <a:ext cx="1643075" cy="642943"/>
          </a:xfrm>
          <a:prstGeom prst="flowChartTermina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8" tIns="45714" rIns="91428" bIns="45714" rtlCol="0" anchor="ctr"/>
          <a:lstStyle/>
          <a:p>
            <a:pPr algn="ctr"/>
            <a:r>
              <a:rPr lang="pt-BR" sz="1400" dirty="0"/>
              <a:t>Encher o </a:t>
            </a:r>
            <a:r>
              <a:rPr lang="pt-BR" sz="1400" dirty="0" err="1"/>
              <a:t>picnômetro</a:t>
            </a:r>
            <a:r>
              <a:rPr lang="pt-BR" sz="1400" dirty="0"/>
              <a:t> com a amostra</a:t>
            </a:r>
          </a:p>
        </p:txBody>
      </p:sp>
      <p:sp>
        <p:nvSpPr>
          <p:cNvPr id="49" name="CaixaDeTexto 48"/>
          <p:cNvSpPr txBox="1"/>
          <p:nvPr/>
        </p:nvSpPr>
        <p:spPr>
          <a:xfrm>
            <a:off x="5857885" y="6072208"/>
            <a:ext cx="1143008" cy="492430"/>
          </a:xfrm>
          <a:prstGeom prst="rect">
            <a:avLst/>
          </a:prstGeom>
          <a:noFill/>
        </p:spPr>
        <p:txBody>
          <a:bodyPr wrap="square" lIns="91428" tIns="45714" rIns="91428" bIns="45714" rtlCol="0">
            <a:spAutoFit/>
          </a:bodyPr>
          <a:lstStyle/>
          <a:p>
            <a:r>
              <a:rPr lang="pt-BR" sz="1300" dirty="0"/>
              <a:t>Anotar a temperatura</a:t>
            </a:r>
          </a:p>
        </p:txBody>
      </p:sp>
      <p:sp>
        <p:nvSpPr>
          <p:cNvPr id="52" name="Fluxograma: Terminação 51"/>
          <p:cNvSpPr/>
          <p:nvPr/>
        </p:nvSpPr>
        <p:spPr>
          <a:xfrm>
            <a:off x="6786580" y="5786455"/>
            <a:ext cx="1928827" cy="714380"/>
          </a:xfrm>
          <a:prstGeom prst="flowChartTermina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8" tIns="45714" rIns="91428" bIns="45714" rtlCol="0" anchor="ctr"/>
          <a:lstStyle/>
          <a:p>
            <a:pPr algn="ctr"/>
            <a:r>
              <a:rPr lang="pt-BR" sz="1400" dirty="0"/>
              <a:t>Determinar a massa do </a:t>
            </a:r>
            <a:r>
              <a:rPr lang="pt-BR" sz="1400" dirty="0" err="1"/>
              <a:t>picnômetro</a:t>
            </a:r>
            <a:r>
              <a:rPr lang="pt-BR" sz="1400" dirty="0"/>
              <a:t> cheio com a amostra</a:t>
            </a:r>
          </a:p>
        </p:txBody>
      </p:sp>
      <p:cxnSp>
        <p:nvCxnSpPr>
          <p:cNvPr id="54" name="Conector de seta reta 53"/>
          <p:cNvCxnSpPr>
            <a:stCxn id="38" idx="3"/>
          </p:cNvCxnSpPr>
          <p:nvPr/>
        </p:nvCxnSpPr>
        <p:spPr>
          <a:xfrm>
            <a:off x="3786184" y="6000771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Conector de seta reta 55"/>
          <p:cNvCxnSpPr>
            <a:stCxn id="41" idx="3"/>
          </p:cNvCxnSpPr>
          <p:nvPr/>
        </p:nvCxnSpPr>
        <p:spPr>
          <a:xfrm>
            <a:off x="5857884" y="6036490"/>
            <a:ext cx="857256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Conector de seta reta 58"/>
          <p:cNvCxnSpPr>
            <a:stCxn id="52" idx="0"/>
          </p:cNvCxnSpPr>
          <p:nvPr/>
        </p:nvCxnSpPr>
        <p:spPr>
          <a:xfrm rot="5400000" flipH="1" flipV="1">
            <a:off x="7625976" y="5625721"/>
            <a:ext cx="285753" cy="357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1" name="Fluxograma: Terminação 60"/>
          <p:cNvSpPr/>
          <p:nvPr/>
        </p:nvSpPr>
        <p:spPr>
          <a:xfrm>
            <a:off x="7000892" y="4929198"/>
            <a:ext cx="1714512" cy="571504"/>
          </a:xfrm>
          <a:prstGeom prst="flowChartTermina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8" tIns="45714" rIns="91428" bIns="45714" rtlCol="0" anchor="ctr"/>
          <a:lstStyle/>
          <a:p>
            <a:pPr algn="ctr"/>
            <a:r>
              <a:rPr lang="pt-BR" sz="1400" dirty="0"/>
              <a:t>Achar a densidade da amostra</a:t>
            </a:r>
          </a:p>
        </p:txBody>
      </p:sp>
      <p:cxnSp>
        <p:nvCxnSpPr>
          <p:cNvPr id="63" name="Conector de seta reta 62"/>
          <p:cNvCxnSpPr>
            <a:stCxn id="61" idx="0"/>
          </p:cNvCxnSpPr>
          <p:nvPr/>
        </p:nvCxnSpPr>
        <p:spPr>
          <a:xfrm rot="5400000" flipH="1" flipV="1">
            <a:off x="7679554" y="4750604"/>
            <a:ext cx="357191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4" name="Fluxograma: Terminação 63"/>
          <p:cNvSpPr/>
          <p:nvPr/>
        </p:nvSpPr>
        <p:spPr>
          <a:xfrm>
            <a:off x="6715140" y="3786190"/>
            <a:ext cx="2428860" cy="785819"/>
          </a:xfrm>
          <a:prstGeom prst="flowChartTermina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28" tIns="45714" rIns="91428" bIns="45714" rtlCol="0" anchor="ctr"/>
          <a:lstStyle/>
          <a:p>
            <a:pPr algn="ctr"/>
            <a:r>
              <a:rPr lang="pt-BR" sz="1400" dirty="0"/>
              <a:t>Achar o volume molar da solução e sua fração molar.</a:t>
            </a:r>
          </a:p>
        </p:txBody>
      </p:sp>
      <p:pic>
        <p:nvPicPr>
          <p:cNvPr id="74" name="Imagem 73" descr="Sem título 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5923" y="3"/>
            <a:ext cx="3982111" cy="2665131"/>
          </a:xfrm>
          <a:prstGeom prst="rect">
            <a:avLst/>
          </a:prstGeom>
        </p:spPr>
      </p:pic>
      <p:pic>
        <p:nvPicPr>
          <p:cNvPr id="75" name="Imagem 74" descr="Sem título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71670" y="2714623"/>
            <a:ext cx="4046064" cy="2700000"/>
          </a:xfrm>
          <a:prstGeom prst="rect">
            <a:avLst/>
          </a:prstGeom>
        </p:spPr>
      </p:pic>
      <p:sp>
        <p:nvSpPr>
          <p:cNvPr id="78" name="CaixaDeTexto 77"/>
          <p:cNvSpPr txBox="1"/>
          <p:nvPr/>
        </p:nvSpPr>
        <p:spPr>
          <a:xfrm>
            <a:off x="5857884" y="0"/>
            <a:ext cx="32861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/>
              <a:t>Gráfico volume molar por fração molar </a:t>
            </a:r>
            <a:r>
              <a:rPr lang="pt-BR" sz="1200" b="1" dirty="0" smtClean="0"/>
              <a:t>da água</a:t>
            </a:r>
            <a:endParaRPr lang="pt-BR" dirty="0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5715008" y="214290"/>
          <a:ext cx="3575050" cy="2841625"/>
        </p:xfrm>
        <a:graphic>
          <a:graphicData uri="http://schemas.openxmlformats.org/presentationml/2006/ole">
            <p:oleObj spid="_x0000_s1027" name="Graph" r:id="rId5" imgW="3575520" imgH="2841120" progId="Origin50.Graph">
              <p:embed/>
            </p:oleObj>
          </a:graphicData>
        </a:graphic>
      </p:graphicFrame>
      <p:sp>
        <p:nvSpPr>
          <p:cNvPr id="81" name="CaixaDeTexto 80"/>
          <p:cNvSpPr txBox="1"/>
          <p:nvPr/>
        </p:nvSpPr>
        <p:spPr>
          <a:xfrm>
            <a:off x="6215074" y="2928934"/>
            <a:ext cx="2928926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100" b="1" dirty="0" smtClean="0"/>
              <a:t>Conclusão: </a:t>
            </a:r>
            <a:r>
              <a:rPr lang="pt-BR" sz="1100" dirty="0" smtClean="0"/>
              <a:t>Os </a:t>
            </a:r>
            <a:r>
              <a:rPr lang="pt-BR" sz="1100" dirty="0"/>
              <a:t>resultados obtidos foram satisfatórios, concluiu-se </a:t>
            </a:r>
            <a:r>
              <a:rPr lang="pt-BR" sz="1100" dirty="0" smtClean="0"/>
              <a:t>que </a:t>
            </a:r>
            <a:r>
              <a:rPr lang="pt-BR" sz="1100" dirty="0"/>
              <a:t>o volume parcial molar da solução aumenta a medida que se aumenta a fração </a:t>
            </a:r>
            <a:r>
              <a:rPr lang="pt-BR" sz="1100" dirty="0" smtClean="0"/>
              <a:t>molar da </a:t>
            </a:r>
            <a:r>
              <a:rPr lang="pt-BR" sz="1100" dirty="0"/>
              <a:t>substância de menor densidade.</a:t>
            </a:r>
          </a:p>
        </p:txBody>
      </p:sp>
      <p:sp>
        <p:nvSpPr>
          <p:cNvPr id="83" name="CaixaDeTexto 82"/>
          <p:cNvSpPr txBox="1"/>
          <p:nvPr/>
        </p:nvSpPr>
        <p:spPr>
          <a:xfrm>
            <a:off x="0" y="6500834"/>
            <a:ext cx="6858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Físico-Química Exp. II ; </a:t>
            </a:r>
            <a:r>
              <a:rPr lang="pt-BR" b="1" dirty="0" err="1" smtClean="0"/>
              <a:t>Allane</a:t>
            </a:r>
            <a:r>
              <a:rPr lang="pt-BR" b="1" dirty="0" smtClean="0"/>
              <a:t> C. C. Rodrigues, Gabriel D. Branquinho</a:t>
            </a:r>
            <a:endParaRPr lang="pt-B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141</Words>
  <Application>Microsoft Office PowerPoint</Application>
  <PresentationFormat>Apresentação na tela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3" baseType="lpstr">
      <vt:lpstr>Tema do Office</vt:lpstr>
      <vt:lpstr>Origin Graph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Usuario</dc:creator>
  <cp:lastModifiedBy>Usuario</cp:lastModifiedBy>
  <cp:revision>17</cp:revision>
  <dcterms:created xsi:type="dcterms:W3CDTF">2016-03-17T21:19:57Z</dcterms:created>
  <dcterms:modified xsi:type="dcterms:W3CDTF">2016-03-17T23:15:29Z</dcterms:modified>
</cp:coreProperties>
</file>